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CBD239-626B-4A36-8D07-8A24674AEFAB}" type="datetimeFigureOut">
              <a:rPr lang="es-MX" smtClean="0"/>
              <a:t>22/06/2015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9270996-6B7C-454D-A6C9-AF4D51DDD6CB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1484784"/>
            <a:ext cx="6172200" cy="3024336"/>
          </a:xfrm>
        </p:spPr>
        <p:txBody>
          <a:bodyPr>
            <a:noAutofit/>
          </a:bodyPr>
          <a:lstStyle/>
          <a:p>
            <a:pPr algn="ctr"/>
            <a:r>
              <a:rPr lang="es-MX" sz="4000" dirty="0" smtClean="0"/>
              <a:t>Estándares básicos de competencias en ciencias </a:t>
            </a:r>
            <a:r>
              <a:rPr lang="es-MX" sz="4000" dirty="0" smtClean="0"/>
              <a:t>sociales</a:t>
            </a:r>
            <a:br>
              <a:rPr lang="es-MX" sz="4000" dirty="0" smtClean="0"/>
            </a:br>
            <a:r>
              <a:rPr lang="es-MX" sz="4000" dirty="0"/>
              <a:t/>
            </a:r>
            <a:br>
              <a:rPr lang="es-MX" sz="4000" dirty="0"/>
            </a:br>
            <a:r>
              <a:rPr lang="es-MX" sz="2800" dirty="0" smtClean="0"/>
              <a:t>Daniela Méndez estrada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0056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3" y="23339"/>
            <a:ext cx="8206432" cy="677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7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Ideas en marcha para desarrollar competencias en ciencias sociales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251574" cy="504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MX" dirty="0"/>
              <a:t>Para investigar la historia de nuestra institución 1educativa, entrevistamos a directivas, docentes, estudiantes más grandes, trabajadores y a otros miembros de nuestra comunidad. (¿Habrá algún abuelo ex alumno o una mamá que haya estudiado aquí?)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¿</a:t>
            </a:r>
            <a:r>
              <a:rPr lang="es-MX" dirty="0"/>
              <a:t>Qué tal recoger nuestra investigación en un </a:t>
            </a:r>
            <a:r>
              <a:rPr lang="es-MX" dirty="0" smtClean="0"/>
              <a:t>álbum </a:t>
            </a:r>
            <a:r>
              <a:rPr lang="es-MX" dirty="0"/>
              <a:t>de recuerdos para guardar la historia de </a:t>
            </a:r>
            <a:r>
              <a:rPr lang="es-MX" dirty="0" smtClean="0"/>
              <a:t>nuestra </a:t>
            </a:r>
            <a:r>
              <a:rPr lang="es-MX" dirty="0"/>
              <a:t>institución educativa? ¿Qué tanto habrá </a:t>
            </a:r>
            <a:r>
              <a:rPr lang="es-MX" dirty="0" smtClean="0"/>
              <a:t>cambiado </a:t>
            </a:r>
            <a:r>
              <a:rPr lang="es-MX" dirty="0"/>
              <a:t>cuando seamos mayores?</a:t>
            </a:r>
          </a:p>
        </p:txBody>
      </p:sp>
    </p:spTree>
    <p:extLst>
      <p:ext uri="{BB962C8B-B14F-4D97-AF65-F5344CB8AC3E}">
        <p14:creationId xmlns:p14="http://schemas.microsoft.com/office/powerpoint/2010/main" val="11204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Pistas para educadores de gente de ciencia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2348880"/>
            <a:ext cx="7467600" cy="4032448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/>
              <a:t>La lectura y la discusión grupal de este </a:t>
            </a:r>
            <a:r>
              <a:rPr lang="es-MX" dirty="0" smtClean="0"/>
              <a:t>documento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/>
              <a:t>Los materiales complementarios que publica el Ministerio de Educación </a:t>
            </a:r>
            <a:r>
              <a:rPr lang="es-MX" dirty="0" smtClean="0"/>
              <a:t>Nacional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/>
              <a:t>Los materiales complementarios que publica el Ministerio de Educación </a:t>
            </a:r>
            <a:r>
              <a:rPr lang="es-MX" dirty="0" smtClean="0"/>
              <a:t>Nacional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/>
              <a:t>Las experiencias y los testimonios </a:t>
            </a:r>
            <a:r>
              <a:rPr lang="es-MX" dirty="0" smtClean="0"/>
              <a:t>de </a:t>
            </a:r>
            <a:r>
              <a:rPr lang="es-MX" dirty="0"/>
              <a:t>maestros y </a:t>
            </a:r>
            <a:r>
              <a:rPr lang="es-MX" dirty="0" smtClean="0"/>
              <a:t>maestras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33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Equipaje indispensable... para gente de ciencia de todos los tamaños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2060848"/>
            <a:ext cx="7467600" cy="3943359"/>
          </a:xfrm>
        </p:spPr>
        <p:txBody>
          <a:bodyPr/>
          <a:lstStyle/>
          <a:p>
            <a:pPr algn="just"/>
            <a:r>
              <a:rPr lang="es-MX" dirty="0"/>
              <a:t>Una tonelada de curiosidad y una enorme </a:t>
            </a:r>
            <a:r>
              <a:rPr lang="es-MX" dirty="0" smtClean="0"/>
              <a:t>capacidad </a:t>
            </a:r>
            <a:r>
              <a:rPr lang="es-MX" dirty="0"/>
              <a:t>de </a:t>
            </a:r>
            <a:r>
              <a:rPr lang="es-MX" dirty="0" smtClean="0"/>
              <a:t>asombro para hacerse preguntas</a:t>
            </a:r>
          </a:p>
          <a:p>
            <a:pPr algn="just"/>
            <a:r>
              <a:rPr lang="es-MX" dirty="0"/>
              <a:t>La posibilidad de experimentar y </a:t>
            </a:r>
            <a:r>
              <a:rPr lang="es-MX" dirty="0" smtClean="0"/>
              <a:t>equivocarse</a:t>
            </a:r>
          </a:p>
          <a:p>
            <a:pPr algn="just"/>
            <a:r>
              <a:rPr lang="es-MX" dirty="0"/>
              <a:t>Unos instrumentos de bolsillo para reunir, </a:t>
            </a:r>
            <a:r>
              <a:rPr lang="es-MX" dirty="0" smtClean="0"/>
              <a:t>clasificar </a:t>
            </a:r>
            <a:r>
              <a:rPr lang="es-MX" dirty="0"/>
              <a:t>y organizar el </a:t>
            </a:r>
            <a:r>
              <a:rPr lang="es-MX" dirty="0" smtClean="0"/>
              <a:t>material</a:t>
            </a:r>
          </a:p>
          <a:p>
            <a:pPr algn="just"/>
            <a:r>
              <a:rPr lang="es-MX" dirty="0"/>
              <a:t>Una biblioteca cercana o una maleta </a:t>
            </a:r>
            <a:r>
              <a:rPr lang="es-MX" dirty="0" smtClean="0"/>
              <a:t>viajera</a:t>
            </a:r>
          </a:p>
          <a:p>
            <a:pPr algn="just"/>
            <a:r>
              <a:rPr lang="es-MX" dirty="0"/>
              <a:t>Honestidad y capacidad de </a:t>
            </a:r>
            <a:r>
              <a:rPr lang="es-MX" dirty="0" smtClean="0"/>
              <a:t>reflexión</a:t>
            </a:r>
          </a:p>
          <a:p>
            <a:pPr algn="just"/>
            <a:r>
              <a:rPr lang="es-MX" dirty="0"/>
              <a:t>Unos adultos </a:t>
            </a:r>
            <a:r>
              <a:rPr lang="es-MX" dirty="0" smtClean="0"/>
              <a:t>cercanos</a:t>
            </a:r>
          </a:p>
        </p:txBody>
      </p:sp>
    </p:spTree>
    <p:extLst>
      <p:ext uri="{BB962C8B-B14F-4D97-AF65-F5344CB8AC3E}">
        <p14:creationId xmlns:p14="http://schemas.microsoft.com/office/powerpoint/2010/main" val="33032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¿Qué son los estándares básicos de competencias?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Son </a:t>
            </a:r>
            <a:r>
              <a:rPr lang="es-MX" dirty="0"/>
              <a:t>criterios claros y públicos que permiten </a:t>
            </a:r>
            <a:r>
              <a:rPr lang="es-MX" dirty="0" smtClean="0"/>
              <a:t>conocer </a:t>
            </a:r>
            <a:r>
              <a:rPr lang="es-MX" dirty="0"/>
              <a:t>lo que deben aprender </a:t>
            </a:r>
            <a:r>
              <a:rPr lang="es-MX" dirty="0" smtClean="0"/>
              <a:t>los niños, niñas </a:t>
            </a:r>
            <a:r>
              <a:rPr lang="es-MX" dirty="0"/>
              <a:t>y jóvenes, y establecen el punto de referencia de lo que están en capacidad de saber y saber </a:t>
            </a:r>
            <a:r>
              <a:rPr lang="es-MX" dirty="0" smtClean="0"/>
              <a:t>hacer</a:t>
            </a:r>
            <a:r>
              <a:rPr lang="es-MX" dirty="0"/>
              <a:t>, en cada una </a:t>
            </a:r>
            <a:r>
              <a:rPr lang="es-MX" dirty="0" smtClean="0"/>
              <a:t>de </a:t>
            </a:r>
            <a:r>
              <a:rPr lang="es-MX" dirty="0"/>
              <a:t>las áreas y niveles</a:t>
            </a:r>
            <a:r>
              <a:rPr lang="es-MX" dirty="0" smtClean="0"/>
              <a:t>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son </a:t>
            </a:r>
            <a:r>
              <a:rPr lang="es-MX" dirty="0"/>
              <a:t>guía referencial para que todas las instituciones </a:t>
            </a:r>
            <a:r>
              <a:rPr lang="es-MX" dirty="0" smtClean="0"/>
              <a:t>escolares ofrezcan </a:t>
            </a:r>
            <a:r>
              <a:rPr lang="es-MX" dirty="0"/>
              <a:t>la misma calidad de educación a los estudiantes de Colombia.</a:t>
            </a:r>
          </a:p>
        </p:txBody>
      </p:sp>
    </p:spTree>
    <p:extLst>
      <p:ext uri="{BB962C8B-B14F-4D97-AF65-F5344CB8AC3E}">
        <p14:creationId xmlns:p14="http://schemas.microsoft.com/office/powerpoint/2010/main" val="25074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Saber y saber hacer, para ser competente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83568" y="1984248"/>
            <a:ext cx="7467600" cy="2812904"/>
          </a:xfrm>
        </p:spPr>
        <p:txBody>
          <a:bodyPr/>
          <a:lstStyle/>
          <a:p>
            <a:pPr algn="just"/>
            <a:r>
              <a:rPr lang="es-MX" dirty="0" smtClean="0"/>
              <a:t>Los </a:t>
            </a:r>
            <a:r>
              <a:rPr lang="es-MX" dirty="0"/>
              <a:t>estándares pretenden que las generaciones que </a:t>
            </a:r>
            <a:r>
              <a:rPr lang="es-MX" dirty="0" smtClean="0"/>
              <a:t>se están </a:t>
            </a:r>
            <a:r>
              <a:rPr lang="es-MX" dirty="0"/>
              <a:t>formando no se limiten a acumular conocimientos, sino que aprendan lo que es </a:t>
            </a:r>
            <a:r>
              <a:rPr lang="es-MX" dirty="0" smtClean="0"/>
              <a:t>pertinente </a:t>
            </a:r>
            <a:r>
              <a:rPr lang="es-MX" dirty="0"/>
              <a:t>para su vida y puedan aplicarlo para </a:t>
            </a:r>
            <a:r>
              <a:rPr lang="es-MX" dirty="0" smtClean="0"/>
              <a:t>solucionar </a:t>
            </a:r>
            <a:r>
              <a:rPr lang="es-MX" dirty="0"/>
              <a:t>problemas nuevos en situaciones </a:t>
            </a:r>
            <a:r>
              <a:rPr lang="es-MX" dirty="0" smtClean="0"/>
              <a:t>cotidianas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154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La organización de los estándares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/>
              <a:t>los </a:t>
            </a:r>
            <a:r>
              <a:rPr lang="es-MX" dirty="0"/>
              <a:t>estándares se articulan en una </a:t>
            </a:r>
            <a:r>
              <a:rPr lang="es-MX" dirty="0" smtClean="0"/>
              <a:t>secuencia </a:t>
            </a:r>
            <a:r>
              <a:rPr lang="es-MX" dirty="0"/>
              <a:t>de complejidad creciente y se agrupan en </a:t>
            </a:r>
            <a:r>
              <a:rPr lang="es-MX" dirty="0" smtClean="0"/>
              <a:t>conjuntos </a:t>
            </a:r>
            <a:r>
              <a:rPr lang="es-MX" dirty="0"/>
              <a:t>de grados, estableciendo lo que los </a:t>
            </a:r>
            <a:r>
              <a:rPr lang="es-MX" dirty="0" smtClean="0"/>
              <a:t>estudiantes deben saber y saber hacer al finalizar su paso </a:t>
            </a:r>
            <a:r>
              <a:rPr lang="es-MX" dirty="0"/>
              <a:t>por ese conjunto de </a:t>
            </a:r>
            <a:r>
              <a:rPr lang="es-MX" dirty="0" smtClean="0"/>
              <a:t>grados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 </a:t>
            </a:r>
            <a:r>
              <a:rPr lang="es-MX" dirty="0"/>
              <a:t>así: de primero a tercero, de cuarto a quinto, de sexto a séptimo, de octavo a noveno y de décimo a undécimo.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9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508918"/>
          </a:xfrm>
        </p:spPr>
        <p:txBody>
          <a:bodyPr>
            <a:noAutofit/>
          </a:bodyPr>
          <a:lstStyle/>
          <a:p>
            <a:pPr algn="ctr"/>
            <a:r>
              <a:rPr lang="es-MX" sz="3600" dirty="0" smtClean="0"/>
              <a:t>Formar en ciencias</a:t>
            </a:r>
            <a:endParaRPr lang="es-MX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4266728" cy="4873752"/>
          </a:xfrm>
        </p:spPr>
        <p:txBody>
          <a:bodyPr/>
          <a:lstStyle/>
          <a:p>
            <a:pPr algn="just"/>
            <a:endParaRPr lang="es-MX" dirty="0" smtClean="0"/>
          </a:p>
          <a:p>
            <a:pPr algn="just"/>
            <a:r>
              <a:rPr lang="es-MX" dirty="0" smtClean="0"/>
              <a:t>Formar </a:t>
            </a:r>
            <a:r>
              <a:rPr lang="es-MX" dirty="0"/>
              <a:t>en ciencias significa </a:t>
            </a:r>
            <a:r>
              <a:rPr lang="es-MX" dirty="0" smtClean="0"/>
              <a:t>contribuir </a:t>
            </a:r>
            <a:r>
              <a:rPr lang="es-MX" dirty="0"/>
              <a:t>a la formación de ciudadanos y ciudadanas capaces de razonar, debatir, producir, convivir y desarrollar al máximo su potencial creativo.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621087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4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Adquirir habilidades científicas para: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 </a:t>
            </a:r>
            <a:r>
              <a:rPr lang="es-MX" dirty="0"/>
              <a:t>Explorar hechos y fenómenos.</a:t>
            </a:r>
          </a:p>
          <a:p>
            <a:r>
              <a:rPr lang="es-MX" dirty="0" smtClean="0"/>
              <a:t> </a:t>
            </a:r>
            <a:r>
              <a:rPr lang="es-MX" dirty="0"/>
              <a:t>Analizar problemas.</a:t>
            </a:r>
          </a:p>
          <a:p>
            <a:r>
              <a:rPr lang="es-MX" dirty="0" smtClean="0"/>
              <a:t>Observar</a:t>
            </a:r>
            <a:r>
              <a:rPr lang="es-MX" dirty="0"/>
              <a:t>, recoger y organizar información re-levante.</a:t>
            </a:r>
          </a:p>
          <a:p>
            <a:r>
              <a:rPr lang="es-MX" dirty="0" smtClean="0"/>
              <a:t>Utilizar </a:t>
            </a:r>
            <a:r>
              <a:rPr lang="es-MX" dirty="0"/>
              <a:t>diferentes métodos de análisis.</a:t>
            </a:r>
          </a:p>
          <a:p>
            <a:r>
              <a:rPr lang="es-MX" dirty="0" smtClean="0"/>
              <a:t>Evaluar </a:t>
            </a:r>
            <a:r>
              <a:rPr lang="es-MX" dirty="0"/>
              <a:t>los </a:t>
            </a:r>
            <a:r>
              <a:rPr lang="es-MX" dirty="0" smtClean="0"/>
              <a:t>métodos.</a:t>
            </a:r>
          </a:p>
          <a:p>
            <a:r>
              <a:rPr lang="es-MX" dirty="0" smtClean="0"/>
              <a:t>Compartir </a:t>
            </a:r>
            <a:r>
              <a:rPr lang="es-MX" dirty="0"/>
              <a:t>los resultados.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991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Estructura de los estándares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Times New Roman"/>
              </a:rPr>
              <a:t>En la parte superior de cada tabla, se formulan los estándares generales que hacen referencia a </a:t>
            </a:r>
            <a:r>
              <a:rPr lang="es-MX" dirty="0" smtClean="0">
                <a:solidFill>
                  <a:srgbClr val="000000"/>
                </a:solidFill>
                <a:latin typeface="Times New Roman"/>
              </a:rPr>
              <a:t>aquello que </a:t>
            </a:r>
            <a:r>
              <a:rPr lang="es-MX" dirty="0">
                <a:solidFill>
                  <a:srgbClr val="000000"/>
                </a:solidFill>
                <a:latin typeface="Times New Roman"/>
              </a:rPr>
              <a:t>los niños, niñas y jóvenes </a:t>
            </a:r>
            <a:r>
              <a:rPr lang="es-MX" dirty="0" smtClean="0">
                <a:solidFill>
                  <a:srgbClr val="000000"/>
                </a:solidFill>
                <a:latin typeface="Times New Roman"/>
              </a:rPr>
              <a:t>deben saber y al </a:t>
            </a:r>
            <a:r>
              <a:rPr lang="es-MX" dirty="0">
                <a:solidFill>
                  <a:srgbClr val="000000"/>
                </a:solidFill>
                <a:latin typeface="Times New Roman"/>
              </a:rPr>
              <a:t>finalizar un conjunto de grados</a:t>
            </a:r>
            <a:r>
              <a:rPr lang="es-MX" dirty="0" smtClean="0">
                <a:solidFill>
                  <a:srgbClr val="000000"/>
                </a:solidFill>
                <a:latin typeface="Times New Roman"/>
              </a:rPr>
              <a:t>..</a:t>
            </a:r>
            <a:endParaRPr lang="es-MX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4" y="3284984"/>
            <a:ext cx="8143056" cy="281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5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27584" y="2508827"/>
            <a:ext cx="7467600" cy="3196952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Esta </a:t>
            </a:r>
            <a:r>
              <a:rPr lang="es-MX" dirty="0"/>
              <a:t>columna está compuesta por tres </a:t>
            </a:r>
            <a:r>
              <a:rPr lang="es-MX" dirty="0" err="1"/>
              <a:t>subcolumnas</a:t>
            </a:r>
            <a:r>
              <a:rPr lang="es-MX" dirty="0"/>
              <a:t>, donde se presentan las acciones de pensamiento y producción de conocimiento de las ciencias sociales y las conexiones entre las diferentes disciplinas </a:t>
            </a:r>
            <a:r>
              <a:rPr lang="es-MX" dirty="0" smtClean="0"/>
              <a:t>que las </a:t>
            </a:r>
            <a:r>
              <a:rPr lang="es-MX" dirty="0"/>
              <a:t>constituyen. Dichas conexiones se logran a partir de </a:t>
            </a:r>
            <a:r>
              <a:rPr lang="es-MX" dirty="0" smtClean="0"/>
              <a:t>tres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4927"/>
            <a:ext cx="76819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2319"/>
            <a:ext cx="8471827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41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531</Words>
  <Application>Microsoft Office PowerPoint</Application>
  <PresentationFormat>Presentación en pantalla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Mirador</vt:lpstr>
      <vt:lpstr>Estándares básicos de competencias en ciencias sociales  Daniela Méndez estrada</vt:lpstr>
      <vt:lpstr>¿Qué son los estándares básicos de competencias?</vt:lpstr>
      <vt:lpstr>Saber y saber hacer, para ser competente </vt:lpstr>
      <vt:lpstr>La organización de los estándares</vt:lpstr>
      <vt:lpstr>Formar en ciencias</vt:lpstr>
      <vt:lpstr>Adquirir habilidades científicas para: </vt:lpstr>
      <vt:lpstr>Estructura de los estándares </vt:lpstr>
      <vt:lpstr>Presentación de PowerPoint</vt:lpstr>
      <vt:lpstr>Presentación de PowerPoint</vt:lpstr>
      <vt:lpstr>Presentación de PowerPoint</vt:lpstr>
      <vt:lpstr>Ideas en marcha para desarrollar competencias en ciencias sociales</vt:lpstr>
      <vt:lpstr>Presentación de PowerPoint</vt:lpstr>
      <vt:lpstr>Pistas para educadores de gente de ciencia</vt:lpstr>
      <vt:lpstr>Equipaje indispensable... para gente de ciencia de todos los tamaños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Estándares básicos de competencias en ciencias sociales</dc:title>
  <dc:creator>Pilar</dc:creator>
  <cp:lastModifiedBy>Pilar</cp:lastModifiedBy>
  <cp:revision>5</cp:revision>
  <dcterms:created xsi:type="dcterms:W3CDTF">2015-06-07T17:41:16Z</dcterms:created>
  <dcterms:modified xsi:type="dcterms:W3CDTF">2015-06-22T16:16:58Z</dcterms:modified>
</cp:coreProperties>
</file>